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44"/>
  </p:notesMasterIdLst>
  <p:sldIdLst>
    <p:sldId id="299" r:id="rId2"/>
    <p:sldId id="289" r:id="rId3"/>
    <p:sldId id="360" r:id="rId4"/>
    <p:sldId id="314" r:id="rId5"/>
    <p:sldId id="317" r:id="rId6"/>
    <p:sldId id="315" r:id="rId7"/>
    <p:sldId id="318" r:id="rId8"/>
    <p:sldId id="319" r:id="rId9"/>
    <p:sldId id="340" r:id="rId10"/>
    <p:sldId id="320" r:id="rId11"/>
    <p:sldId id="321" r:id="rId12"/>
    <p:sldId id="341" r:id="rId13"/>
    <p:sldId id="357" r:id="rId14"/>
    <p:sldId id="322" r:id="rId15"/>
    <p:sldId id="323" r:id="rId16"/>
    <p:sldId id="358" r:id="rId17"/>
    <p:sldId id="328" r:id="rId18"/>
    <p:sldId id="329" r:id="rId19"/>
    <p:sldId id="331" r:id="rId20"/>
    <p:sldId id="359" r:id="rId21"/>
    <p:sldId id="330" r:id="rId22"/>
    <p:sldId id="332" r:id="rId23"/>
    <p:sldId id="333" r:id="rId24"/>
    <p:sldId id="335" r:id="rId25"/>
    <p:sldId id="336" r:id="rId26"/>
    <p:sldId id="271" r:id="rId27"/>
    <p:sldId id="337" r:id="rId28"/>
    <p:sldId id="339" r:id="rId29"/>
    <p:sldId id="338" r:id="rId30"/>
    <p:sldId id="348" r:id="rId31"/>
    <p:sldId id="356" r:id="rId32"/>
    <p:sldId id="352" r:id="rId33"/>
    <p:sldId id="353" r:id="rId34"/>
    <p:sldId id="342" r:id="rId35"/>
    <p:sldId id="350" r:id="rId36"/>
    <p:sldId id="343" r:id="rId37"/>
    <p:sldId id="344" r:id="rId38"/>
    <p:sldId id="346" r:id="rId39"/>
    <p:sldId id="355" r:id="rId40"/>
    <p:sldId id="347" r:id="rId41"/>
    <p:sldId id="301" r:id="rId42"/>
    <p:sldId id="302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14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F57DB3-F42F-41D2-90F6-A1D639187931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E5A498-D902-4CCB-BE1C-4F95C109A4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412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E5A498-D902-4CCB-BE1C-4F95C109A45B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26455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E5A498-D902-4CCB-BE1C-4F95C109A45B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95645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E5A498-D902-4CCB-BE1C-4F95C109A45B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95645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E5A498-D902-4CCB-BE1C-4F95C109A45B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5324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E5A498-D902-4CCB-BE1C-4F95C109A45B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12391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E5A498-D902-4CCB-BE1C-4F95C109A45B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0335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E5A498-D902-4CCB-BE1C-4F95C109A45B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03351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E5A498-D902-4CCB-BE1C-4F95C109A45B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9216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E5A498-D902-4CCB-BE1C-4F95C109A45B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12596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E5A498-D902-4CCB-BE1C-4F95C109A45B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12596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E5A498-D902-4CCB-BE1C-4F95C109A45B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77001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E5A498-D902-4CCB-BE1C-4F95C109A45B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9822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F6D07-1F4D-4E17-9905-72DA6DEC33EE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11C79-DF9C-4C8E-A5B0-8C4DBF6C77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4337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F6D07-1F4D-4E17-9905-72DA6DEC33EE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11C79-DF9C-4C8E-A5B0-8C4DBF6C77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3422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F6D07-1F4D-4E17-9905-72DA6DEC33EE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11C79-DF9C-4C8E-A5B0-8C4DBF6C778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097440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F6D07-1F4D-4E17-9905-72DA6DEC33EE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11C79-DF9C-4C8E-A5B0-8C4DBF6C77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9679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F6D07-1F4D-4E17-9905-72DA6DEC33EE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11C79-DF9C-4C8E-A5B0-8C4DBF6C778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792852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F6D07-1F4D-4E17-9905-72DA6DEC33EE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11C79-DF9C-4C8E-A5B0-8C4DBF6C77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69374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F6D07-1F4D-4E17-9905-72DA6DEC33EE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11C79-DF9C-4C8E-A5B0-8C4DBF6C77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0396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F6D07-1F4D-4E17-9905-72DA6DEC33EE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11C79-DF9C-4C8E-A5B0-8C4DBF6C77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8699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F6D07-1F4D-4E17-9905-72DA6DEC33EE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11C79-DF9C-4C8E-A5B0-8C4DBF6C77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026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F6D07-1F4D-4E17-9905-72DA6DEC33EE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11C79-DF9C-4C8E-A5B0-8C4DBF6C77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7969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F6D07-1F4D-4E17-9905-72DA6DEC33EE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11C79-DF9C-4C8E-A5B0-8C4DBF6C77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897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F6D07-1F4D-4E17-9905-72DA6DEC33EE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11C79-DF9C-4C8E-A5B0-8C4DBF6C77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3246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F6D07-1F4D-4E17-9905-72DA6DEC33EE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11C79-DF9C-4C8E-A5B0-8C4DBF6C77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1259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F6D07-1F4D-4E17-9905-72DA6DEC33EE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11C79-DF9C-4C8E-A5B0-8C4DBF6C77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497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F6D07-1F4D-4E17-9905-72DA6DEC33EE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11C79-DF9C-4C8E-A5B0-8C4DBF6C77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6885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11C79-DF9C-4C8E-A5B0-8C4DBF6C778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F6D07-1F4D-4E17-9905-72DA6DEC33EE}" type="datetimeFigureOut">
              <a:rPr lang="ru-RU" smtClean="0"/>
              <a:pPr/>
              <a:t>27.02.2024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7055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FF6D07-1F4D-4E17-9905-72DA6DEC33EE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3D11C79-DF9C-4C8E-A5B0-8C4DBF6C77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7435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hrysanthemu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" y="1"/>
            <a:ext cx="12189263" cy="6858000"/>
          </a:xfrm>
          <a:prstGeom prst="rect">
            <a:avLst/>
          </a:prstGeom>
        </p:spPr>
      </p:pic>
      <p:pic>
        <p:nvPicPr>
          <p:cNvPr id="7" name="Рисунок 6" descr="Chrysanthemu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223912"/>
            <a:ext cx="12189263" cy="634088"/>
          </a:xfrm>
          <a:prstGeom prst="rect">
            <a:avLst/>
          </a:prstGeom>
        </p:spPr>
      </p:pic>
      <p:pic>
        <p:nvPicPr>
          <p:cNvPr id="8" name="Рисунок 7" descr="Chrysanthemu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8" y="5991998"/>
            <a:ext cx="12189263" cy="246247"/>
          </a:xfrm>
          <a:prstGeom prst="rect">
            <a:avLst/>
          </a:prstGeom>
        </p:spPr>
      </p:pic>
      <p:pic>
        <p:nvPicPr>
          <p:cNvPr id="9" name="Рисунок 8" descr="Chrysanthemum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223" y="2268323"/>
            <a:ext cx="7209211" cy="3719444"/>
          </a:xfrm>
          <a:prstGeom prst="rect">
            <a:avLst/>
          </a:prstGeom>
        </p:spPr>
      </p:pic>
      <p:pic>
        <p:nvPicPr>
          <p:cNvPr id="10" name="Рисунок 9" descr="Chrysanthemum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0427" y="2544577"/>
            <a:ext cx="2762269" cy="1326657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D25A4E9C-0B30-4643-B9F4-2B90B8C07E47}"/>
              </a:ext>
            </a:extLst>
          </p:cNvPr>
          <p:cNvSpPr txBox="1">
            <a:spLocks/>
          </p:cNvSpPr>
          <p:nvPr/>
        </p:nvSpPr>
        <p:spPr>
          <a:xfrm>
            <a:off x="-2737" y="47926"/>
            <a:ext cx="12192001" cy="249665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15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Здравствуйте</a:t>
            </a:r>
            <a:r>
              <a:rPr lang="ru-RU" sz="107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!</a:t>
            </a:r>
            <a:endParaRPr lang="ru-RU" sz="8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55987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hrysanthemu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" y="2"/>
            <a:ext cx="12189263" cy="6857999"/>
          </a:xfrm>
          <a:prstGeom prst="rect">
            <a:avLst/>
          </a:prstGeom>
        </p:spPr>
      </p:pic>
      <p:pic>
        <p:nvPicPr>
          <p:cNvPr id="11" name="Рисунок 10" descr="Chrysanthemu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538" y="1"/>
            <a:ext cx="10078925" cy="686303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41286" y="1607674"/>
            <a:ext cx="5995986" cy="495519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специалист (дополнительные квалификации: слесарь по ремонту автомобилей, водитель автомобиля)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 обучения: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очная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Нормативный срок обучения: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очная (3 года 10 месяцев на базе основного общего образования), заочная (3 года 10 месяцев на базе среднего общего образования)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Вступительные испытания: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собеседование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Профиль получаемого профессионального образования: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технический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Продолжительность учебной недели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пятидневная</a:t>
            </a:r>
          </a:p>
          <a:p>
            <a:r>
              <a:rPr lang="ru-RU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обучения имеется возможность бесплатного получения водительского удостоверения </a:t>
            </a:r>
            <a:r>
              <a:rPr lang="ru-RU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категории «С</a:t>
            </a:r>
            <a:r>
              <a:rPr lang="ru-RU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Chrysanthemum.jpg"/>
          <p:cNvPicPr>
            <a:picLocks noChangeAspect="1"/>
          </p:cNvPicPr>
          <p:nvPr/>
        </p:nvPicPr>
        <p:blipFill>
          <a:blip r:embed="rId4" cstate="print"/>
          <a:srcRect l="2961" t="3371"/>
          <a:stretch>
            <a:fillRect/>
          </a:stretch>
        </p:blipFill>
        <p:spPr>
          <a:xfrm>
            <a:off x="1619219" y="1809739"/>
            <a:ext cx="3122067" cy="2072571"/>
          </a:xfrm>
          <a:prstGeom prst="rect">
            <a:avLst/>
          </a:prstGeom>
        </p:spPr>
      </p:pic>
      <p:pic>
        <p:nvPicPr>
          <p:cNvPr id="9" name="Рисунок 8" descr="Chrysanthemum.jpg"/>
          <p:cNvPicPr>
            <a:picLocks noChangeAspect="1"/>
          </p:cNvPicPr>
          <p:nvPr/>
        </p:nvPicPr>
        <p:blipFill>
          <a:blip r:embed="rId5" cstate="print"/>
          <a:srcRect t="13131"/>
          <a:stretch>
            <a:fillRect/>
          </a:stretch>
        </p:blipFill>
        <p:spPr>
          <a:xfrm>
            <a:off x="1619219" y="4000505"/>
            <a:ext cx="3143272" cy="204788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952860" y="285730"/>
            <a:ext cx="4286280" cy="95410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23.02.07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Техническое обслуживание и ремонт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автотранспортных средств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51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7E5414-BC2E-4DE0-8308-EB9FDBD54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696700" cy="1320800"/>
          </a:xfrm>
        </p:spPr>
        <p:txBody>
          <a:bodyPr>
            <a:normAutofit fontScale="90000"/>
          </a:bodyPr>
          <a:lstStyle/>
          <a:p>
            <a:r>
              <a:rPr lang="ru-RU" sz="44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23.02.07 Техническое обслуживание и ремонт </a:t>
            </a:r>
            <a:r>
              <a:rPr lang="ru-RU" sz="4400" b="1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автотранспортных средств</a:t>
            </a:r>
            <a:r>
              <a:rPr lang="ru-RU" sz="24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может</a:t>
            </a:r>
            <a:r>
              <a:rPr lang="ru-RU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FEF59A-412C-4474-838C-E767817388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074738"/>
            <a:ext cx="10610193" cy="5783261"/>
          </a:xfrm>
        </p:spPr>
        <p:txBody>
          <a:bodyPr>
            <a:normAutofit/>
          </a:bodyPr>
          <a:lstStyle/>
          <a:p>
            <a:pPr algn="l"/>
            <a:endParaRPr lang="ru-RU" sz="32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marL="0" indent="0" algn="l">
              <a:buNone/>
            </a:pPr>
            <a:r>
              <a:rPr lang="ru-RU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Техническое обслуживание и ремонт автомобильных двигателей:</a:t>
            </a:r>
          </a:p>
          <a:p>
            <a:pPr marL="0" indent="0" algn="l">
              <a:buNone/>
            </a:pPr>
            <a:r>
              <a:rPr lang="ru-RU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Техническое обслуживание и ремонт электрооборудования и электронных систем автомобилей:</a:t>
            </a:r>
          </a:p>
          <a:p>
            <a:pPr marL="0" indent="0" algn="l">
              <a:buNone/>
            </a:pPr>
            <a:r>
              <a:rPr lang="ru-RU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 Техническое обслуживание и ремонт шасси автомобилей:</a:t>
            </a:r>
          </a:p>
          <a:p>
            <a:pPr marL="0" indent="0" algn="l">
              <a:buNone/>
            </a:pPr>
            <a:r>
              <a:rPr lang="ru-RU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4. Проведение кузовного ремонта:</a:t>
            </a:r>
          </a:p>
          <a:p>
            <a:pPr marL="0" indent="0" algn="l">
              <a:buNone/>
            </a:pPr>
            <a:r>
              <a:rPr lang="ru-RU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5. Организация процесса по техническому обслуживанию и ремонту автомобиля:</a:t>
            </a:r>
          </a:p>
          <a:p>
            <a:pPr marL="0" indent="0" algn="l">
              <a:buNone/>
            </a:pPr>
            <a:r>
              <a:rPr lang="ru-RU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6. Организация процесса модернизации и модификации автотранспортных средств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33164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3D2174-87F4-4250-8ADC-94346C4AC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0394098-25A7-4B8A-B3CB-E7A463BA48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905" t="28397" r="29762" b="23585"/>
          <a:stretch/>
        </p:blipFill>
        <p:spPr>
          <a:xfrm>
            <a:off x="385010" y="-1"/>
            <a:ext cx="9721516" cy="6846561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9408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3D2174-87F4-4250-8ADC-94346C4AC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BE3225F4-46EA-49E3-A1A0-4EB3211909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8641" t="27564" r="27680" b="19711"/>
          <a:stretch/>
        </p:blipFill>
        <p:spPr>
          <a:xfrm>
            <a:off x="770021" y="17485"/>
            <a:ext cx="10053074" cy="6822782"/>
          </a:xfrm>
        </p:spPr>
      </p:pic>
    </p:spTree>
    <p:extLst>
      <p:ext uri="{BB962C8B-B14F-4D97-AF65-F5344CB8AC3E}">
        <p14:creationId xmlns:p14="http://schemas.microsoft.com/office/powerpoint/2010/main" val="9099615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hrysanthemu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" y="2"/>
            <a:ext cx="12189263" cy="6857999"/>
          </a:xfrm>
          <a:prstGeom prst="rect">
            <a:avLst/>
          </a:prstGeom>
        </p:spPr>
      </p:pic>
      <p:pic>
        <p:nvPicPr>
          <p:cNvPr id="11" name="Рисунок 10" descr="Chrysanthemu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538" y="1"/>
            <a:ext cx="10078925" cy="686303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68995" y="1587956"/>
            <a:ext cx="6092969" cy="473975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техник-спасатель (дополнительные квалификации: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электрогазосварщик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водитель автомобиля, пожарный)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 обучения: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очная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Нормативный срок обучения: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очная (3 года 10 месяцев на базе 9 классов)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Вступительные испытания: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подготовка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Профиль получаемого профессионального образования: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естественнонаучный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Продолжительность учебной недели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пятидневная</a:t>
            </a:r>
          </a:p>
          <a:p>
            <a:r>
              <a:rPr lang="ru-RU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обучения имеется возможность бесплатного получения водительского удостоверения категории «С»</a:t>
            </a:r>
            <a:endParaRPr lang="en-US" sz="2000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52860" y="285730"/>
            <a:ext cx="4286280" cy="1046436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20.02.02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ЗАЩИТА В ЧРЕЗВЫЧАЙНЫХ СИТУАЦИЯХ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4138A81-4A36-4F4F-A69A-5BCC8C7257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825" t="26449" r="38154" b="19165"/>
          <a:stretch/>
        </p:blipFill>
        <p:spPr>
          <a:xfrm>
            <a:off x="1598119" y="1747474"/>
            <a:ext cx="3056094" cy="4243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870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7E5414-BC2E-4DE0-8308-EB9FDBD54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9801727" cy="1320800"/>
          </a:xfrm>
        </p:spPr>
        <p:txBody>
          <a:bodyPr>
            <a:normAutofit fontScale="90000"/>
          </a:bodyPr>
          <a:lstStyle/>
          <a:p>
            <a:r>
              <a:rPr lang="ru-RU" sz="44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20.02.02 </a:t>
            </a:r>
            <a:br>
              <a:rPr lang="ru-RU" sz="44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Защита в чрезвычайных ситуациях </a:t>
            </a:r>
            <a:r>
              <a:rPr lang="ru-RU" sz="31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может</a:t>
            </a:r>
            <a:r>
              <a:rPr lang="ru-RU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/>
            </a:r>
            <a:br>
              <a:rPr lang="ru-RU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FEF59A-412C-4474-838C-E767817388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074738"/>
            <a:ext cx="11373853" cy="5783261"/>
          </a:xfrm>
        </p:spPr>
        <p:txBody>
          <a:bodyPr>
            <a:normAutofit/>
          </a:bodyPr>
          <a:lstStyle/>
          <a:p>
            <a:pPr algn="l"/>
            <a:endParaRPr lang="ru-RU" sz="32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ru-RU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Организация и выполнение работ в составе аварийно-спасательных подразделений в чрезвычайных ситуациях.</a:t>
            </a:r>
          </a:p>
          <a:p>
            <a:pPr algn="l"/>
            <a:r>
              <a:rPr lang="ru-RU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Организация и проведение мероприятий по прогнозированию и предупреждению чрезвычайных ситуаций.</a:t>
            </a:r>
          </a:p>
          <a:p>
            <a:pPr algn="l"/>
            <a:r>
              <a:rPr lang="ru-RU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 Ремонт и техническое обслуживание аварийно-спасательной техники и оборудования.</a:t>
            </a:r>
          </a:p>
          <a:p>
            <a:pPr algn="l"/>
            <a:r>
              <a:rPr lang="ru-RU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4. Обеспечение жизнедеятельности в условиях чрезвычайных ситуаций.</a:t>
            </a:r>
          </a:p>
          <a:p>
            <a:pPr algn="l"/>
            <a:r>
              <a:rPr lang="ru-RU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5. Выполнение работ по одной или нескольким профессиям рабочих, должностям служащих (</a:t>
            </a:r>
            <a:r>
              <a:rPr lang="ru-RU" sz="2000" b="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пожарный</a:t>
            </a:r>
            <a:r>
              <a:rPr lang="ru-RU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0" indent="0" algn="l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89492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CF060F6-14A3-4635-9A1A-5101AB8ED8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807" t="25424" r="31923" b="17961"/>
          <a:stretch/>
        </p:blipFill>
        <p:spPr>
          <a:xfrm>
            <a:off x="145143" y="0"/>
            <a:ext cx="6606232" cy="6136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4138A81-4A36-4F4F-A69A-5BCC8C7257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825" t="26449" r="38154" b="19165"/>
          <a:stretch/>
        </p:blipFill>
        <p:spPr>
          <a:xfrm>
            <a:off x="7700211" y="1"/>
            <a:ext cx="4491790" cy="6236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63347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hrysanthemu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" y="2"/>
            <a:ext cx="12189263" cy="6857999"/>
          </a:xfrm>
          <a:prstGeom prst="rect">
            <a:avLst/>
          </a:prstGeom>
        </p:spPr>
      </p:pic>
      <p:pic>
        <p:nvPicPr>
          <p:cNvPr id="11" name="Рисунок 10" descr="Chrysanthemu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538" y="1"/>
            <a:ext cx="10078925" cy="686303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41286" y="1747473"/>
            <a:ext cx="5968278" cy="320087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 индустрии красоты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 обучения: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очная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Нормативный срок обучения: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очная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10 месяцев на базе 9 классов)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Вступительные испытания: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специальный рисунок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Профиль получаемого профессионального образования: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социально-экономический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Продолжительность учебной недели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пятидневная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52860" y="285730"/>
            <a:ext cx="4286280" cy="95410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43.02.17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ИНДУСТРИИ КРАСОТЫ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3CFF6A-FD1B-431A-BC90-40FF5E6128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310" t="34027" r="37619" b="40236"/>
          <a:stretch/>
        </p:blipFill>
        <p:spPr>
          <a:xfrm>
            <a:off x="1468241" y="1701497"/>
            <a:ext cx="3175020" cy="2180296"/>
          </a:xfrm>
          <a:prstGeom prst="rect">
            <a:avLst/>
          </a:prstGeom>
        </p:spPr>
      </p:pic>
      <p:pic>
        <p:nvPicPr>
          <p:cNvPr id="9" name="Рисунок 8" descr="Chrysanthemum.jpg"/>
          <p:cNvPicPr>
            <a:picLocks noChangeAspect="1"/>
          </p:cNvPicPr>
          <p:nvPr/>
        </p:nvPicPr>
        <p:blipFill>
          <a:blip r:embed="rId5" cstate="print"/>
          <a:srcRect b="12000"/>
          <a:stretch>
            <a:fillRect/>
          </a:stretch>
        </p:blipFill>
        <p:spPr>
          <a:xfrm>
            <a:off x="1495487" y="3963463"/>
            <a:ext cx="3175020" cy="209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06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7E5414-BC2E-4DE0-8308-EB9FDBD54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9801727" cy="1320800"/>
          </a:xfrm>
        </p:spPr>
        <p:txBody>
          <a:bodyPr>
            <a:normAutofit fontScale="90000"/>
          </a:bodyPr>
          <a:lstStyle/>
          <a:p>
            <a:r>
              <a:rPr lang="ru-RU" sz="5300" b="1" i="0" dirty="0">
                <a:solidFill>
                  <a:srgbClr val="2227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43.02.13 </a:t>
            </a:r>
            <a:r>
              <a:rPr lang="ru-RU" sz="5300" b="1" i="0" dirty="0" smtClean="0">
                <a:solidFill>
                  <a:srgbClr val="2227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 индустрии красоты</a:t>
            </a:r>
            <a:r>
              <a:rPr lang="ru-RU" sz="2700" b="1" i="0" dirty="0" smtClean="0">
                <a:solidFill>
                  <a:srgbClr val="2227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может</a:t>
            </a:r>
            <a:r>
              <a:rPr lang="ru-RU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/>
            </a:r>
            <a:br>
              <a:rPr lang="ru-RU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FEF59A-412C-4474-838C-E767817388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074738"/>
            <a:ext cx="11373853" cy="5783261"/>
          </a:xfrm>
        </p:spPr>
        <p:txBody>
          <a:bodyPr>
            <a:normAutofit/>
          </a:bodyPr>
          <a:lstStyle/>
          <a:p>
            <a:pPr algn="l"/>
            <a:r>
              <a:rPr lang="ru-RU" sz="32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:</a:t>
            </a:r>
            <a:endParaRPr lang="ru-RU" sz="32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визажных услуг;</a:t>
            </a:r>
          </a:p>
          <a:p>
            <a:pPr>
              <a:buFont typeface="+mj-lt"/>
              <a:buAutoNum type="arabicPeriod"/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косметических услуг;</a:t>
            </a:r>
          </a:p>
          <a:p>
            <a:pPr>
              <a:buFont typeface="+mj-lt"/>
              <a:buAutoNum type="arabicPeriod"/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маникюрных и педикюрных услуг;</a:t>
            </a:r>
          </a:p>
          <a:p>
            <a:pPr>
              <a:buFont typeface="+mj-lt"/>
              <a:buAutoNum type="arabicPeriod"/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парикмахерских услуг.</a:t>
            </a:r>
          </a:p>
          <a:p>
            <a:pPr marL="0" indent="0" algn="l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07350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3A3EEA5-B52C-4A54-B164-5084CBFB8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552" y="0"/>
            <a:ext cx="5143500" cy="6858000"/>
          </a:xfrm>
          <a:prstGeom prst="rect">
            <a:avLst/>
          </a:prstGeom>
        </p:spPr>
      </p:pic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CF168838-847F-407C-A5F1-8AC2FD110C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498" cy="6858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4790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1CABF2-7312-4E25-A08F-195785ED2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F6200A-9BBB-46BF-B692-B4E5ACE3F2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2251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76699AF-8405-43AF-9BBF-34718AB45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548" y="34759"/>
            <a:ext cx="5117432" cy="6823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73CFF6A-FD1B-431A-BC90-40FF5E6128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310" t="29831" r="37619" b="22102"/>
          <a:stretch/>
        </p:blipFill>
        <p:spPr>
          <a:xfrm>
            <a:off x="-39978" y="0"/>
            <a:ext cx="5285746" cy="6778891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15380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hrysanthemu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" y="2"/>
            <a:ext cx="12189263" cy="6857999"/>
          </a:xfrm>
          <a:prstGeom prst="rect">
            <a:avLst/>
          </a:prstGeom>
        </p:spPr>
      </p:pic>
      <p:pic>
        <p:nvPicPr>
          <p:cNvPr id="11" name="Рисунок 10" descr="Chrysanthemu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538" y="1"/>
            <a:ext cx="10078925" cy="686303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41286" y="1747474"/>
            <a:ext cx="5947735" cy="320087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Повар, кондитер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 обучения: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очная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Нормативный срок обучения: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3 года 10 месяцев на базе основного общего образования (9 классов)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Вступительные испытания и экзамены: </a:t>
            </a: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собеседование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Профиль получаемого профессионального образования: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естественнонаучный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Продолжительность учебной недели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пятидневная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52860" y="285730"/>
            <a:ext cx="4286280" cy="984881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43.01.09</a:t>
            </a: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ПОВАР, КОНДИТЕР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0D8C149-3CDE-4079-856E-20F2DF0034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885" t="27271" r="40001" b="25470"/>
          <a:stretch/>
        </p:blipFill>
        <p:spPr>
          <a:xfrm>
            <a:off x="1626664" y="1658775"/>
            <a:ext cx="3114622" cy="456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93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7E5414-BC2E-4DE0-8308-EB9FDBD54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9801727" cy="1320800"/>
          </a:xfrm>
        </p:spPr>
        <p:txBody>
          <a:bodyPr>
            <a:noAutofit/>
          </a:bodyPr>
          <a:lstStyle/>
          <a:p>
            <a:r>
              <a:rPr lang="ru-RU" sz="48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43.01.09 Повар, кондитер</a:t>
            </a:r>
            <a:r>
              <a:rPr lang="ru-RU" sz="24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может</a:t>
            </a:r>
            <a:r>
              <a:rPr lang="ru-RU" sz="40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FEF59A-412C-4474-838C-E767817388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074738"/>
            <a:ext cx="11373853" cy="5783261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ru-RU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Приготовление и подготовка к реализации полуфабрикатов для блюд, кулинарных изделий разнообразного </a:t>
            </a:r>
            <a:r>
              <a:rPr lang="ru-RU" sz="2800" b="0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ассортимента;</a:t>
            </a:r>
            <a:endParaRPr lang="ru-RU" sz="2800" b="0" i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ru-RU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Приготовление, оформление и подготовка к реализации горячих блюд, кулинарных изделий, закусок разнообразного </a:t>
            </a:r>
            <a:r>
              <a:rPr lang="ru-RU" sz="2800" b="0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ассортимента;</a:t>
            </a:r>
            <a:endParaRPr lang="ru-RU" sz="2800" b="0" i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ru-RU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 Приготовление, оформление и подготовка к реализации холодных блюд, кулинарных изделий, закусок разнообразного </a:t>
            </a:r>
            <a:r>
              <a:rPr lang="ru-RU" sz="2800" b="0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ассортимента;</a:t>
            </a:r>
            <a:endParaRPr lang="ru-RU" sz="2800" b="0" i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ru-RU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4. Приготовление, оформление и подготовка к реализации холодных и горячих сладких блюд, десертов, напитков разнообразного </a:t>
            </a:r>
            <a:r>
              <a:rPr lang="ru-RU" sz="2800" b="0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ассортимента;</a:t>
            </a:r>
            <a:endParaRPr lang="ru-RU" sz="2800" b="0" i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ru-RU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5. Приготовление, оформление и подготовка к реализации хлебобулочных, мучных кондитерских изделий разнообразного </a:t>
            </a:r>
            <a:r>
              <a:rPr lang="ru-RU" sz="2800" b="0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ассортимента.</a:t>
            </a:r>
            <a:endParaRPr lang="ru-RU" sz="2800" b="0" i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50948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65A56-A841-4BAC-B105-4C915F5B0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1FFD263C-1DA3-4605-AFE1-D70BE3535E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0684" t="27696" r="39143" b="24093"/>
          <a:stretch/>
        </p:blipFill>
        <p:spPr>
          <a:xfrm>
            <a:off x="-1" y="-1"/>
            <a:ext cx="3954115" cy="5312979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B9B91E1-CAA9-4592-B055-B68BD378ED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962" t="28137" r="40231" b="23662"/>
          <a:stretch/>
        </p:blipFill>
        <p:spPr>
          <a:xfrm>
            <a:off x="8473050" y="1"/>
            <a:ext cx="3665423" cy="528144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0D8C149-3CDE-4079-856E-20F2DF0034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885" t="27271" r="40001" b="25470"/>
          <a:stretch/>
        </p:blipFill>
        <p:spPr>
          <a:xfrm>
            <a:off x="4345219" y="0"/>
            <a:ext cx="3600602" cy="528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9440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hrysanthemu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" y="2"/>
            <a:ext cx="12189263" cy="6857999"/>
          </a:xfrm>
          <a:prstGeom prst="rect">
            <a:avLst/>
          </a:prstGeom>
        </p:spPr>
      </p:pic>
      <p:pic>
        <p:nvPicPr>
          <p:cNvPr id="11" name="Рисунок 10" descr="Chrysanthemu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538" y="1"/>
            <a:ext cx="10078925" cy="686303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90588" y="1742786"/>
            <a:ext cx="5845729" cy="418575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лесовод, егерь, водитель автомобиля, тракторист-машинист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 обучения: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очная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Нормативный срок обучения: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2 года 10 месяцев на базе основного общего образования (9 классов)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Вступительные испытания: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собеседование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Профиль получаемого профессионального образования: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естественнонаучный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Chrysanthemu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2823" y="400229"/>
            <a:ext cx="3586267" cy="892908"/>
          </a:xfrm>
          <a:prstGeom prst="rect">
            <a:avLst/>
          </a:prstGeom>
        </p:spPr>
      </p:pic>
      <p:pic>
        <p:nvPicPr>
          <p:cNvPr id="9" name="Содержимое 10" descr="егерь8"/>
          <p:cNvPicPr>
            <a:picLocks/>
          </p:cNvPicPr>
          <p:nvPr/>
        </p:nvPicPr>
        <p:blipFill>
          <a:blip r:embed="rId5" cstate="print"/>
          <a:srcRect l="5568"/>
          <a:stretch>
            <a:fillRect/>
          </a:stretch>
        </p:blipFill>
        <p:spPr bwMode="auto">
          <a:xfrm>
            <a:off x="1523968" y="1731377"/>
            <a:ext cx="3230968" cy="2257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F:\фото посвящение\Посадка кедров\IMG_0970.JPG"/>
          <p:cNvPicPr/>
          <p:nvPr/>
        </p:nvPicPr>
        <p:blipFill>
          <a:blip r:embed="rId6" cstate="print"/>
          <a:srcRect t="17960" b="6605"/>
          <a:stretch>
            <a:fillRect/>
          </a:stretch>
        </p:blipFill>
        <p:spPr bwMode="auto">
          <a:xfrm>
            <a:off x="1523969" y="4095755"/>
            <a:ext cx="3238523" cy="20002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421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7E5414-BC2E-4DE0-8308-EB9FDBD54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1373853" cy="1320800"/>
          </a:xfrm>
        </p:spPr>
        <p:txBody>
          <a:bodyPr>
            <a:normAutofit fontScale="90000"/>
          </a:bodyPr>
          <a:lstStyle/>
          <a:p>
            <a:r>
              <a:rPr lang="ru-RU" sz="5300" b="1" dirty="0">
                <a:solidFill>
                  <a:srgbClr val="2227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r>
              <a:rPr lang="ru-RU" sz="5300" b="1" i="0" dirty="0">
                <a:solidFill>
                  <a:srgbClr val="2227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.01.01 Мастер по лесному хозяйству</a:t>
            </a:r>
            <a:br>
              <a:rPr lang="ru-RU" sz="5300" b="1" i="0" dirty="0">
                <a:solidFill>
                  <a:srgbClr val="2227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может</a:t>
            </a:r>
            <a:r>
              <a:rPr lang="ru-RU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/>
            </a:r>
            <a:br>
              <a:rPr lang="ru-RU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FEF59A-412C-4474-838C-E767817388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" y="1523917"/>
            <a:ext cx="9963809" cy="5334083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ru-RU" sz="32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Выполнение мероприятий по охране и воспроизводству диких животных.</a:t>
            </a:r>
          </a:p>
          <a:p>
            <a:pPr marL="0" indent="0" algn="l">
              <a:buNone/>
            </a:pPr>
            <a:r>
              <a:rPr lang="ru-RU" sz="32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Проведение мероприятий по воспроизводству лесов и уходу за лесом.</a:t>
            </a:r>
          </a:p>
          <a:p>
            <a:pPr marL="0" indent="0" algn="l">
              <a:buNone/>
            </a:pPr>
            <a:r>
              <a:rPr lang="ru-RU" sz="32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 Управление колесными и гусеничными тракторами, используемыми в лесопромышленном комплексе, их техническое обслуживание и ремонт.</a:t>
            </a:r>
          </a:p>
          <a:p>
            <a:pPr marL="0" indent="0" algn="l">
              <a:buNone/>
            </a:pPr>
            <a:r>
              <a:rPr lang="ru-RU" sz="32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4. Управление грузовыми автомобилями, их техническое обслуживание и ремонт.</a:t>
            </a:r>
          </a:p>
          <a:p>
            <a:pPr marL="0" indent="0" algn="l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7148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4EC51047-4CF2-4DE4-A778-5199E96F0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091" y="-16789"/>
            <a:ext cx="5842909" cy="389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4919BF2E-9867-4535-BB66-1D58AD647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76"/>
            <a:ext cx="5975131" cy="5750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C152FE33-14F4-43AA-A4DC-E18F86403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091" y="4174089"/>
            <a:ext cx="3157516" cy="243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68913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hrysanthemu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" y="2"/>
            <a:ext cx="12189263" cy="6857999"/>
          </a:xfrm>
          <a:prstGeom prst="rect">
            <a:avLst/>
          </a:prstGeom>
        </p:spPr>
      </p:pic>
      <p:pic>
        <p:nvPicPr>
          <p:cNvPr id="11" name="Рисунок 10" descr="Chrysanthemu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538" y="1"/>
            <a:ext cx="10078925" cy="686303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41286" y="1747474"/>
            <a:ext cx="5947735" cy="412420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техник – механик (дополнительные квалификации: водитель автомобиля, тракторист-машинист сельскохозяйственного производства)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 обучения: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очная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Нормативный срок обучения: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3 года 10 месяцев на базе основного общего образования (9 классов)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Вступительные испытания и экзамены: 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собеседование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Профиль получаемого профессионального образования: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технический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Продолжительность учебной недели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пятидневная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52860" y="285730"/>
            <a:ext cx="4286280" cy="1231102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35.02.16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ЭКСПЛУАТАЦИЯ И РЕМОНТ СЕЛЬСКОХОЗЯЙСТВЕННОЙ ТЕХНИКИ И ОБОРУДОВАНИЯ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3DC545D-326A-49FC-B97F-E9D64410D4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360" t="31496" r="39179" b="23269"/>
          <a:stretch/>
        </p:blipFill>
        <p:spPr>
          <a:xfrm>
            <a:off x="1403130" y="1747474"/>
            <a:ext cx="2979683" cy="434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53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7E5414-BC2E-4DE0-8308-EB9FDBD54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1999496" cy="1320800"/>
          </a:xfrm>
        </p:spPr>
        <p:txBody>
          <a:bodyPr>
            <a:normAutofit fontScale="90000"/>
          </a:bodyPr>
          <a:lstStyle/>
          <a:p>
            <a:r>
              <a:rPr lang="ru-RU" sz="49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35.02.16 Эксплуатация и ремонт сельскохозяйственной техники и оборудования </a:t>
            </a:r>
            <a:r>
              <a:rPr lang="ru-RU" sz="31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может</a:t>
            </a:r>
            <a:r>
              <a:rPr lang="ru-RU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/>
            </a:r>
            <a:br>
              <a:rPr lang="ru-RU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FEF59A-412C-4474-838C-E767817388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56954"/>
            <a:ext cx="11774906" cy="5216358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ru-RU" sz="32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Подготовка машин, механизмов, установок, приспособлений к работе, комплектование сборочных </a:t>
            </a:r>
            <a:r>
              <a:rPr lang="ru-RU" sz="3200" b="0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единиц;</a:t>
            </a:r>
            <a:endParaRPr lang="ru-RU" sz="3200" b="0" i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ru-RU" sz="32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Эксплуатация сельскохозяйственной </a:t>
            </a:r>
            <a:r>
              <a:rPr lang="ru-RU" sz="3200" b="0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техники;</a:t>
            </a:r>
            <a:endParaRPr lang="ru-RU" sz="3200" b="0" i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ru-RU" sz="32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 Техническое обслуживание и ремонт сельскохозяйственной </a:t>
            </a:r>
            <a:r>
              <a:rPr lang="ru-RU" sz="3200" b="0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техники;</a:t>
            </a:r>
            <a:endParaRPr lang="ru-RU" sz="3200" b="0" i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ru-RU" sz="32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4. Организация работ по эксплуатации, техническому обслуживанию и ремонту машинно-тракторного парка сельскохозяйственной организации (предприятия</a:t>
            </a:r>
            <a:r>
              <a:rPr lang="ru-RU" sz="3200" b="0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3200" b="0" i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52817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3DC545D-326A-49FC-B97F-E9D64410D4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616" t="31496" r="32730" b="23269"/>
          <a:stretch/>
        </p:blipFill>
        <p:spPr>
          <a:xfrm>
            <a:off x="1002355" y="-42792"/>
            <a:ext cx="8860221" cy="690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8049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73DFCF-5F7E-48CC-AB16-01EC3677B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600" b="1" dirty="0">
                <a:solidFill>
                  <a:schemeClr val="tx1"/>
                </a:solidFill>
              </a:rPr>
              <a:t>НАШ САЙТ: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F43240-57F1-42F9-96CC-D74B32C896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/>
              <a:t>http://smolenskteh.ru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445859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7B2A88D-B492-42D6-BBCF-CF8D2EBA99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23" t="15778" r="46346" b="24500"/>
          <a:stretch/>
        </p:blipFill>
        <p:spPr>
          <a:xfrm>
            <a:off x="725213" y="0"/>
            <a:ext cx="8907517" cy="683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9011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hrysanthemu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" y="2"/>
            <a:ext cx="12189263" cy="6857999"/>
          </a:xfrm>
          <a:prstGeom prst="rect">
            <a:avLst/>
          </a:prstGeom>
        </p:spPr>
      </p:pic>
      <p:pic>
        <p:nvPicPr>
          <p:cNvPr id="11" name="Рисунок 10" descr="Chrysanthemu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621" y="-5033"/>
            <a:ext cx="10078925" cy="686303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918700" y="427619"/>
            <a:ext cx="4286280" cy="73866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1529254" y="1639614"/>
            <a:ext cx="9065173" cy="46504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0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0" name="Picture 4" descr="https://blog.likecentre.ru/wp-content/uploads/2020/08/chastye-oshibki-neopytnogo-predprinimately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083" y="1678843"/>
            <a:ext cx="7620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867D008-AB92-40FA-BBF6-0504B2146E6B}"/>
              </a:ext>
            </a:extLst>
          </p:cNvPr>
          <p:cNvSpPr txBox="1"/>
          <p:nvPr/>
        </p:nvSpPr>
        <p:spPr>
          <a:xfrm>
            <a:off x="1453739" y="1593896"/>
            <a:ext cx="920900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ПРАКТИКА ПО НАПРАВЛЕНИЮ НАЧИНАЕТСЯ СО ВТОРОГО КУРСА НА ВЕДУЩИХ ПРЕДПРИЯТИЯХ ОБЛАСТИ.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ДОПУСКАЕТСЯ ПРОХОЖДЕНИЕ ПРАКТИКИ ПО МЕСТУ ЖИТЕЛЬСТВА .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74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hrysanthemu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" y="2"/>
            <a:ext cx="12189263" cy="6857999"/>
          </a:xfrm>
          <a:prstGeom prst="rect">
            <a:avLst/>
          </a:prstGeom>
        </p:spPr>
      </p:pic>
      <p:pic>
        <p:nvPicPr>
          <p:cNvPr id="11" name="Рисунок 10" descr="Chrysanthemu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621" y="-5033"/>
            <a:ext cx="10078925" cy="686303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918700" y="427619"/>
            <a:ext cx="4286280" cy="73866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АРМИЯ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1529254" y="1639614"/>
            <a:ext cx="9065173" cy="46504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ВРЕМЯ ОБУЧЕНИЯ ЮНОШАМ ПРЕДОСТАВЛЯЕТСЯ ОТСРОЧКА ОТ АРМИИ.</a:t>
            </a:r>
            <a:endParaRPr lang="ru-RU" sz="10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https://i.ytimg.com/vi/-PtJd6hinOM/maxresdefaul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329" y="3247696"/>
            <a:ext cx="5101021" cy="286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53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hrysanthemu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" y="2"/>
            <a:ext cx="12189263" cy="6857999"/>
          </a:xfrm>
          <a:prstGeom prst="rect">
            <a:avLst/>
          </a:prstGeom>
        </p:spPr>
      </p:pic>
      <p:pic>
        <p:nvPicPr>
          <p:cNvPr id="11" name="Рисунок 10" descr="Chrysanthemu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538" y="1"/>
            <a:ext cx="10078925" cy="686303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918700" y="427619"/>
            <a:ext cx="4286280" cy="73866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СТИПЕНДИЯ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1529254" y="1639614"/>
            <a:ext cx="9065173" cy="46504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ОБУЧАЮЩИМСЯ ВЫПЛАЧИВАЕТСЯ СТИПЕНДИЯ.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https://pbs.twimg.com/media/Dxm6mflX0AECyx_.jpg:lar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289" y="3038005"/>
            <a:ext cx="5856507" cy="3076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440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hrysanthemu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" y="2"/>
            <a:ext cx="12189263" cy="6857999"/>
          </a:xfrm>
          <a:prstGeom prst="rect">
            <a:avLst/>
          </a:prstGeom>
        </p:spPr>
      </p:pic>
      <p:pic>
        <p:nvPicPr>
          <p:cNvPr id="11" name="Рисунок 10" descr="Chrysanthemu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537" y="18219"/>
            <a:ext cx="10078925" cy="6863033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3952860" y="285730"/>
            <a:ext cx="4286280" cy="1107992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ПРИЕМНАЯ КОМИССИЯ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466193" y="1701496"/>
            <a:ext cx="920706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Абитуриент вправе подать заявление на несколько 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специальностей/ профессий (но не более трех).</a:t>
            </a: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Подача документов с помощью электронной формы(на сайте техникума).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Подача документов Почтой России.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Подача документов по e-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Подача документов личном сообщении в официальной группе техникума в социальной сети “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ВКонтакте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Подача документов через Портал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Госуслуг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Смоленской области</a:t>
            </a:r>
          </a:p>
          <a:p>
            <a:pPr marL="400050" indent="-400050">
              <a:buAutoNum type="arabicPeriod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4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hrysanthemu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" y="2"/>
            <a:ext cx="12189263" cy="6857999"/>
          </a:xfrm>
          <a:prstGeom prst="rect">
            <a:avLst/>
          </a:prstGeom>
        </p:spPr>
      </p:pic>
      <p:pic>
        <p:nvPicPr>
          <p:cNvPr id="11" name="Рисунок 10" descr="Chrysanthemu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537" y="18219"/>
            <a:ext cx="10078925" cy="6863033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3952860" y="285730"/>
            <a:ext cx="4286280" cy="1107992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ПРИЕМНАЯ КОМИССИЯ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466193" y="1701496"/>
            <a:ext cx="920706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Документы, необходимые при подаче.</a:t>
            </a: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заявление,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уведомление о намерении обучаться в СОГБПОУ “Техникум отраслевых технологий”,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аттестат и приложение к нему,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паспорт (первая страница и прописка),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фотографий 3х4,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медицинская справка (Форма 086-У),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справка с места жительства о составе семьи,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медицинский полис,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СНИЛС.</a:t>
            </a:r>
          </a:p>
          <a:p>
            <a:pPr marL="400050" indent="-400050">
              <a:buAutoNum type="arabicPeriod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07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hrysanthemu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" y="2"/>
            <a:ext cx="12189263" cy="6857999"/>
          </a:xfrm>
          <a:prstGeom prst="rect">
            <a:avLst/>
          </a:prstGeom>
        </p:spPr>
      </p:pic>
      <p:pic>
        <p:nvPicPr>
          <p:cNvPr id="11" name="Рисунок 10" descr="Chrysanthemu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537" y="18219"/>
            <a:ext cx="10078925" cy="6863033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3952860" y="564617"/>
            <a:ext cx="4286280" cy="615549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ОБЩЕЖИТИЕ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A2027805-23F3-4AD3-97B7-2BE2B4378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940" y="1749973"/>
            <a:ext cx="3168868" cy="422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C61D3847-688C-4012-8101-E479B2235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495" y="1749973"/>
            <a:ext cx="5633544" cy="422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44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hrysanthemu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" y="2"/>
            <a:ext cx="12189263" cy="6857999"/>
          </a:xfrm>
          <a:prstGeom prst="rect">
            <a:avLst/>
          </a:prstGeom>
        </p:spPr>
      </p:pic>
      <p:pic>
        <p:nvPicPr>
          <p:cNvPr id="11" name="Рисунок 10" descr="Chrysanthemu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537" y="18219"/>
            <a:ext cx="10078925" cy="6863033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3952860" y="343899"/>
            <a:ext cx="4286280" cy="1107992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ВНЕУРОЧНАЯ ДЕЯТЕЛЬНОСТЬ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C53FD34-838C-47B2-9881-00DC04E1ED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807" t="27887" r="27885" b="18959"/>
          <a:stretch/>
        </p:blipFill>
        <p:spPr>
          <a:xfrm>
            <a:off x="1398198" y="2003126"/>
            <a:ext cx="5470863" cy="3689982"/>
          </a:xfrm>
          <a:prstGeom prst="rect">
            <a:avLst/>
          </a:prstGeom>
        </p:spPr>
      </p:pic>
      <p:pic>
        <p:nvPicPr>
          <p:cNvPr id="2050" name="Picture 2" descr="http://smolenskteh.ru/wp-content/uploads/2021/01/txt0nFsSZa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984" y="1638762"/>
            <a:ext cx="3314033" cy="4418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350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id="{AC3D3577-6DF3-4FB7-B2D3-6BFCA49235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9273" t="27152" r="28547" b="22238"/>
          <a:stretch/>
        </p:blipFill>
        <p:spPr>
          <a:xfrm>
            <a:off x="0" y="0"/>
            <a:ext cx="10231821" cy="6902219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78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hrysanthemu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" y="2"/>
            <a:ext cx="12189263" cy="6857999"/>
          </a:xfrm>
          <a:prstGeom prst="rect">
            <a:avLst/>
          </a:prstGeom>
        </p:spPr>
      </p:pic>
      <p:pic>
        <p:nvPicPr>
          <p:cNvPr id="11" name="Рисунок 10" descr="Chrysanthemu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537" y="-5033"/>
            <a:ext cx="10078925" cy="6863033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3952860" y="343899"/>
            <a:ext cx="4286280" cy="1107992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Профессиональные конкурсы</a:t>
            </a:r>
          </a:p>
        </p:txBody>
      </p:sp>
      <p:pic>
        <p:nvPicPr>
          <p:cNvPr id="8196" name="Picture 4" descr="https://droider.ru/wp-content/uploads/2017/11/Kaver.jpg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818" y="1777571"/>
            <a:ext cx="3417224" cy="20371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l="2855" t="18490" r="4466" b="15886"/>
          <a:stretch/>
        </p:blipFill>
        <p:spPr>
          <a:xfrm>
            <a:off x="5342363" y="1737055"/>
            <a:ext cx="5320777" cy="211822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/>
          <a:srcRect l="27746" t="20312" r="33162" b="19010"/>
          <a:stretch/>
        </p:blipFill>
        <p:spPr>
          <a:xfrm>
            <a:off x="3825082" y="4093993"/>
            <a:ext cx="2899567" cy="253033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Стрелка вправо 3"/>
          <p:cNvSpPr/>
          <p:nvPr/>
        </p:nvSpPr>
        <p:spPr>
          <a:xfrm rot="20344898">
            <a:off x="4127795" y="324768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06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hrysanthemu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" y="2"/>
            <a:ext cx="12189263" cy="6857999"/>
          </a:xfrm>
          <a:prstGeom prst="rect">
            <a:avLst/>
          </a:prstGeom>
        </p:spPr>
      </p:pic>
      <p:pic>
        <p:nvPicPr>
          <p:cNvPr id="11" name="Рисунок 10" descr="Chrysanthemu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538" y="1"/>
            <a:ext cx="10078925" cy="686303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62492" y="1805876"/>
            <a:ext cx="5919364" cy="424251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сварщик ручной дуговой сварки плавящимся покрытым электродом, сварщик частично механизированной сварки плавлением, сварщик ручной дуговой сварки неплавящимся электродом в защитном газе, газосварщик, сварщик ручной сварки полимерных материалов, сварщик термитной сварки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 обучения: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очная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Нормативный срок обучения: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год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месяцев на базе основного общего образования (9 классов)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Вступительные испытания: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собеседование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Профиль получаемого профессионального образования: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технический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Продолжительность учебной недели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пятидневная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Chrysanthemu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6994" y="427145"/>
            <a:ext cx="2911020" cy="880407"/>
          </a:xfrm>
          <a:prstGeom prst="rect">
            <a:avLst/>
          </a:prstGeom>
        </p:spPr>
      </p:pic>
      <p:pic>
        <p:nvPicPr>
          <p:cNvPr id="8" name="Рисунок 7" descr="Chrysanthemum.jpg"/>
          <p:cNvPicPr>
            <a:picLocks noChangeAspect="1"/>
          </p:cNvPicPr>
          <p:nvPr/>
        </p:nvPicPr>
        <p:blipFill>
          <a:blip r:embed="rId5" cstate="print"/>
          <a:srcRect t="8000" r="1330" b="4000"/>
          <a:stretch>
            <a:fillRect/>
          </a:stretch>
        </p:blipFill>
        <p:spPr>
          <a:xfrm>
            <a:off x="1629710" y="1805877"/>
            <a:ext cx="3132781" cy="2095515"/>
          </a:xfrm>
          <a:prstGeom prst="rect">
            <a:avLst/>
          </a:prstGeom>
        </p:spPr>
      </p:pic>
      <p:pic>
        <p:nvPicPr>
          <p:cNvPr id="9" name="Рисунок 8" descr="Chrysanthemum.jpg"/>
          <p:cNvPicPr>
            <a:picLocks noChangeAspect="1"/>
          </p:cNvPicPr>
          <p:nvPr/>
        </p:nvPicPr>
        <p:blipFill>
          <a:blip r:embed="rId6" cstate="print"/>
          <a:srcRect t="12886"/>
          <a:stretch>
            <a:fillRect/>
          </a:stretch>
        </p:blipFill>
        <p:spPr>
          <a:xfrm>
            <a:off x="1628053" y="4000505"/>
            <a:ext cx="3134437" cy="204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49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hrysanthemu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" y="2"/>
            <a:ext cx="12189263" cy="6857999"/>
          </a:xfrm>
          <a:prstGeom prst="rect">
            <a:avLst/>
          </a:prstGeom>
        </p:spPr>
      </p:pic>
      <p:pic>
        <p:nvPicPr>
          <p:cNvPr id="11" name="Рисунок 10" descr="Chrysanthemu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350" y="-5033"/>
            <a:ext cx="10078925" cy="6863033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3952860" y="343899"/>
            <a:ext cx="4286280" cy="73866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АВТОШКОЛА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00F65437-7411-4FF5-B3E3-BE17D2715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842" y="1655378"/>
            <a:ext cx="3177337" cy="211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p0.zoon.ru/preview/c3WwNVbGH3uN7xM3tXruOw/1180x520x85/1/9/d/original_5220eacaa0f3020e59000496_5d42cbc8ecd7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63"/>
          <a:stretch/>
        </p:blipFill>
        <p:spPr bwMode="auto">
          <a:xfrm>
            <a:off x="4879947" y="2002220"/>
            <a:ext cx="5635654" cy="3777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corp.btb-demo.ru/upload/information_system_20/9/4/6/item_946/information_items_946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91" r="28903" b="12794"/>
          <a:stretch/>
        </p:blipFill>
        <p:spPr bwMode="auto">
          <a:xfrm>
            <a:off x="1438842" y="3891197"/>
            <a:ext cx="3177337" cy="206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305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hrysanthemu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" y="2"/>
            <a:ext cx="12189263" cy="6857999"/>
          </a:xfrm>
          <a:prstGeom prst="rect">
            <a:avLst/>
          </a:prstGeom>
        </p:spPr>
      </p:pic>
      <p:pic>
        <p:nvPicPr>
          <p:cNvPr id="14" name="Рисунок 13" descr="Chrysanthemum.jpg"/>
          <p:cNvPicPr>
            <a:picLocks noChangeAspect="1"/>
          </p:cNvPicPr>
          <p:nvPr/>
        </p:nvPicPr>
        <p:blipFill>
          <a:blip r:embed="rId3" cstate="print"/>
          <a:srcRect t="12500"/>
          <a:stretch>
            <a:fillRect/>
          </a:stretch>
        </p:blipFill>
        <p:spPr>
          <a:xfrm>
            <a:off x="5810248" y="190478"/>
            <a:ext cx="5975488" cy="3905277"/>
          </a:xfrm>
          <a:prstGeom prst="rect">
            <a:avLst/>
          </a:prstGeom>
        </p:spPr>
      </p:pic>
      <p:pic>
        <p:nvPicPr>
          <p:cNvPr id="13" name="Рисунок 12" descr="Chrysanthemu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0960" y="190477"/>
            <a:ext cx="5270539" cy="3952904"/>
          </a:xfrm>
          <a:prstGeom prst="rect">
            <a:avLst/>
          </a:prstGeom>
        </p:spPr>
      </p:pic>
      <p:pic>
        <p:nvPicPr>
          <p:cNvPr id="11" name="Рисунок 10" descr="Chrysanthemum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0234" y="2935382"/>
            <a:ext cx="10071535" cy="392765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40069" y="4476758"/>
            <a:ext cx="9396248" cy="216982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ru-RU" sz="1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СОГБПОУ «Техникум отраслевых технологий» решает сложные, ответственные задачи, готовит современных специалистов, востребованных на рынке труда  и воспитывает достойных людей. В организации взят четкий курс на повышение качества обучения, в первую очередь путем внедрения  в образовательный процесс новейших технологий обучения, приведения  </a:t>
            </a:r>
            <a:r>
              <a:rPr lang="ru-RU" sz="19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</a:t>
            </a:r>
            <a:r>
              <a:rPr lang="ru-RU" sz="1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материальной базы в строгое соответствие с современными требованиями , повышения уровня квалификации педагогического состава.</a:t>
            </a:r>
          </a:p>
        </p:txBody>
      </p:sp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4095736" y="3143249"/>
            <a:ext cx="4000528" cy="1047757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04317A"/>
                </a:solidFill>
              </a:rPr>
              <a:t>СЕЙЧАС</a:t>
            </a:r>
          </a:p>
        </p:txBody>
      </p:sp>
    </p:spTree>
    <p:extLst>
      <p:ext uri="{BB962C8B-B14F-4D97-AF65-F5344CB8AC3E}">
        <p14:creationId xmlns:p14="http://schemas.microsoft.com/office/powerpoint/2010/main" val="87645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hrysanthemu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" y="2"/>
            <a:ext cx="12189263" cy="6857999"/>
          </a:xfrm>
          <a:prstGeom prst="rect">
            <a:avLst/>
          </a:prstGeom>
        </p:spPr>
      </p:pic>
      <p:pic>
        <p:nvPicPr>
          <p:cNvPr id="11" name="Рисунок 10" descr="Chrysanthemu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538" y="1"/>
            <a:ext cx="10078925" cy="686303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05733" y="2006152"/>
            <a:ext cx="9141397" cy="233909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38192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7E5414-BC2E-4DE0-8308-EB9FDBD54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1959389" cy="1320800"/>
          </a:xfrm>
        </p:spPr>
        <p:txBody>
          <a:bodyPr>
            <a:normAutofit fontScale="90000"/>
          </a:bodyPr>
          <a:lstStyle/>
          <a:p>
            <a: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ru-RU" sz="44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.01.05 Сварщик (ручной и частично механизированной сварки (наплавки)) </a:t>
            </a:r>
            <a:r>
              <a:rPr lang="ru-RU" sz="2700" b="1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может</a:t>
            </a:r>
            <a:r>
              <a:rPr lang="ru-RU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FEF59A-412C-4474-838C-E767817388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074738"/>
            <a:ext cx="11373853" cy="5783261"/>
          </a:xfrm>
        </p:spPr>
        <p:txBody>
          <a:bodyPr>
            <a:normAutofit/>
          </a:bodyPr>
          <a:lstStyle/>
          <a:p>
            <a:pPr algn="l"/>
            <a:endParaRPr lang="ru-RU" sz="32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marL="0" indent="0" algn="l">
              <a:buNone/>
            </a:pPr>
            <a:r>
              <a:rPr lang="ru-RU" sz="24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Проведение подготовительных, сборочных операций перед сваркой, зачистка и контроль сварных швов после сварки.</a:t>
            </a:r>
          </a:p>
          <a:p>
            <a:pPr marL="0" indent="0" algn="l">
              <a:buNone/>
            </a:pPr>
            <a:r>
              <a:rPr lang="ru-RU" sz="24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Ручная дуговая сварка (наплавка, резка) плавящимся покрытым электродом.</a:t>
            </a:r>
          </a:p>
          <a:p>
            <a:pPr marL="0" indent="0" algn="l">
              <a:buNone/>
            </a:pPr>
            <a:r>
              <a:rPr lang="ru-RU" sz="24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 Ручная дуговая сварка (наплавка) неплавящимся электродом в защитном газе.</a:t>
            </a:r>
          </a:p>
          <a:p>
            <a:pPr marL="0" indent="0" algn="l">
              <a:buNone/>
            </a:pPr>
            <a:r>
              <a:rPr lang="ru-RU" sz="24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4. Частично механизированная сварка (наплавка) плавлением различных деталей.</a:t>
            </a:r>
          </a:p>
          <a:p>
            <a:pPr marL="0" indent="0" algn="l">
              <a:buNone/>
            </a:pPr>
            <a:r>
              <a:rPr lang="ru-RU" sz="24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5. Газовая сварка (наплавка).</a:t>
            </a:r>
          </a:p>
          <a:p>
            <a:pPr marL="0" indent="0" algn="l">
              <a:buNone/>
            </a:pPr>
            <a:r>
              <a:rPr lang="ru-RU" sz="24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6. Термитная сварка.</a:t>
            </a:r>
          </a:p>
          <a:p>
            <a:pPr marL="0" indent="0" algn="l">
              <a:buNone/>
            </a:pPr>
            <a:r>
              <a:rPr lang="ru-RU" sz="24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7. Сварка ручным способом с внешним источником нагрева (сварка нагретым газом, сварка нагретым инструментом, экструзионная сварка) различных деталей из полимерных материалов (в том числе пластмасс, полиэтилена, полипропилена).</a:t>
            </a:r>
          </a:p>
          <a:p>
            <a:pPr marL="0" indent="0">
              <a:buNone/>
            </a:pP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9214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2CF985-4A05-441B-A185-009BB82E3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B263430-D8A9-403A-A37E-7A16258DB5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571" t="28137" r="27738" b="19138"/>
          <a:stretch/>
        </p:blipFill>
        <p:spPr>
          <a:xfrm>
            <a:off x="0" y="0"/>
            <a:ext cx="10058400" cy="682436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20734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hrysanthemu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" y="2"/>
            <a:ext cx="12189263" cy="6857999"/>
          </a:xfrm>
          <a:prstGeom prst="rect">
            <a:avLst/>
          </a:prstGeom>
        </p:spPr>
      </p:pic>
      <p:pic>
        <p:nvPicPr>
          <p:cNvPr id="11" name="Рисунок 10" descr="Chrysanthemu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538" y="1"/>
            <a:ext cx="10078925" cy="686303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41286" y="1747474"/>
            <a:ext cx="5760459" cy="443197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слесарь по ремонту автомобиля; водитель автомобиля.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 обучения: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очная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Нормативный срок обучения: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год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 месяцев на базе основного общего образования (9 классов),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Вступительные испытания: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собеседование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Профиль получаемого профессионального образования: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технический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Продолжительность учебной недели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пятидневная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обучения имеется возможность бесплатного получения водительского удостоверения категорий «В» и «С»</a:t>
            </a:r>
            <a:endParaRPr lang="en-US" sz="2000" i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Chrysanthemum.jpg"/>
          <p:cNvPicPr>
            <a:picLocks noChangeAspect="1"/>
          </p:cNvPicPr>
          <p:nvPr/>
        </p:nvPicPr>
        <p:blipFill>
          <a:blip r:embed="rId4" cstate="print"/>
          <a:srcRect l="2961" t="3371"/>
          <a:stretch>
            <a:fillRect/>
          </a:stretch>
        </p:blipFill>
        <p:spPr>
          <a:xfrm>
            <a:off x="1619219" y="1809739"/>
            <a:ext cx="3122067" cy="2072571"/>
          </a:xfrm>
          <a:prstGeom prst="rect">
            <a:avLst/>
          </a:prstGeom>
        </p:spPr>
      </p:pic>
      <p:pic>
        <p:nvPicPr>
          <p:cNvPr id="9" name="Рисунок 8" descr="Chrysanthemum.jpg"/>
          <p:cNvPicPr>
            <a:picLocks noChangeAspect="1"/>
          </p:cNvPicPr>
          <p:nvPr/>
        </p:nvPicPr>
        <p:blipFill>
          <a:blip r:embed="rId5" cstate="print"/>
          <a:srcRect t="13131"/>
          <a:stretch>
            <a:fillRect/>
          </a:stretch>
        </p:blipFill>
        <p:spPr>
          <a:xfrm>
            <a:off x="1619219" y="4000505"/>
            <a:ext cx="3143272" cy="204788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952860" y="285730"/>
            <a:ext cx="4286280" cy="86177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23.01.17 Мастер по ремонту и обслуживанию автомобилей</a:t>
            </a:r>
          </a:p>
        </p:txBody>
      </p:sp>
    </p:spTree>
    <p:extLst>
      <p:ext uri="{BB962C8B-B14F-4D97-AF65-F5344CB8AC3E}">
        <p14:creationId xmlns:p14="http://schemas.microsoft.com/office/powerpoint/2010/main" val="88132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7E5414-BC2E-4DE0-8308-EB9FDBD54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34650" cy="1320800"/>
          </a:xfrm>
        </p:spPr>
        <p:txBody>
          <a:bodyPr>
            <a:normAutofit fontScale="90000"/>
          </a:bodyPr>
          <a:lstStyle/>
          <a:p>
            <a:r>
              <a:rPr lang="ru-RU" sz="49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23.01.17 Мастер по ремонту и обслуживанию автомобилей </a:t>
            </a:r>
            <a:r>
              <a:rPr lang="ru-RU" sz="3100" b="1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может</a:t>
            </a:r>
            <a:r>
              <a:rPr lang="ru-RU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/>
            </a:r>
            <a:br>
              <a:rPr lang="ru-RU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FEF59A-412C-4474-838C-E767817388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74738"/>
            <a:ext cx="10229850" cy="5783261"/>
          </a:xfrm>
        </p:spPr>
        <p:txBody>
          <a:bodyPr>
            <a:normAutofit lnSpcReduction="10000"/>
          </a:bodyPr>
          <a:lstStyle/>
          <a:p>
            <a:pPr algn="l"/>
            <a:endParaRPr lang="ru-RU" sz="32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marL="0" indent="0" algn="l">
              <a:buNone/>
            </a:pPr>
            <a:r>
              <a:rPr lang="ru-RU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Определять техническое состояние систем, агрегатов, деталей и механизмов автомобиля</a:t>
            </a:r>
          </a:p>
          <a:p>
            <a:pPr algn="l"/>
            <a:endParaRPr lang="ru-RU" sz="32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ru-RU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Осуществлять техническое обслуживание автотранспорта согласно требованиям нормативно-технической документации</a:t>
            </a:r>
          </a:p>
          <a:p>
            <a:pPr algn="l"/>
            <a:endParaRPr lang="ru-RU" sz="32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ru-RU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 Производить текущий ремонт различных типов автомобилей в соответствии с требованиями технологической документации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9623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9990D4-4510-4D5E-8F35-66FEA3AE5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A8BA43-2D13-4ED0-B398-9F8BB32E7A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84641D8-1B2C-4DB5-BBF7-E246C214CA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489" t="26232" r="28333" b="20197"/>
          <a:stretch/>
        </p:blipFill>
        <p:spPr>
          <a:xfrm>
            <a:off x="1130968" y="41841"/>
            <a:ext cx="9545053" cy="6816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6923511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632</TotalTime>
  <Words>718</Words>
  <Application>Microsoft Office PowerPoint</Application>
  <PresentationFormat>Широкоэкранный</PresentationFormat>
  <Paragraphs>164</Paragraphs>
  <Slides>42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8" baseType="lpstr">
      <vt:lpstr>Arial</vt:lpstr>
      <vt:lpstr>Calibri</vt:lpstr>
      <vt:lpstr>Times New Roman</vt:lpstr>
      <vt:lpstr>Trebuchet MS</vt:lpstr>
      <vt:lpstr>Wingdings 3</vt:lpstr>
      <vt:lpstr>Аспект</vt:lpstr>
      <vt:lpstr>Презентация PowerPoint</vt:lpstr>
      <vt:lpstr>Презентация PowerPoint</vt:lpstr>
      <vt:lpstr>НАШ САЙТ:</vt:lpstr>
      <vt:lpstr>Презентация PowerPoint</vt:lpstr>
      <vt:lpstr>15.01.05 Сварщик (ручной и частично механизированной сварки (наплавки)) может </vt:lpstr>
      <vt:lpstr>Презентация PowerPoint</vt:lpstr>
      <vt:lpstr>Презентация PowerPoint</vt:lpstr>
      <vt:lpstr>23.01.17 Мастер по ремонту и обслуживанию автомобилей может </vt:lpstr>
      <vt:lpstr>Презентация PowerPoint</vt:lpstr>
      <vt:lpstr>Презентация PowerPoint</vt:lpstr>
      <vt:lpstr>23.02.07 Техническое обслуживание и ремонт автотранспортных средств может </vt:lpstr>
      <vt:lpstr>Презентация PowerPoint</vt:lpstr>
      <vt:lpstr>Презентация PowerPoint</vt:lpstr>
      <vt:lpstr>Презентация PowerPoint</vt:lpstr>
      <vt:lpstr>20.02.02  Защита в чрезвычайных ситуациях может </vt:lpstr>
      <vt:lpstr>Презентация PowerPoint</vt:lpstr>
      <vt:lpstr>Презентация PowerPoint</vt:lpstr>
      <vt:lpstr>43.02.13 Технологии индустрии красоты может </vt:lpstr>
      <vt:lpstr>Презентация PowerPoint</vt:lpstr>
      <vt:lpstr>Презентация PowerPoint</vt:lpstr>
      <vt:lpstr>Презентация PowerPoint</vt:lpstr>
      <vt:lpstr>43.01.09 Повар, кондитер может </vt:lpstr>
      <vt:lpstr>Презентация PowerPoint</vt:lpstr>
      <vt:lpstr>Презентация PowerPoint</vt:lpstr>
      <vt:lpstr>35.01.01 Мастер по лесному хозяйству может </vt:lpstr>
      <vt:lpstr>Презентация PowerPoint</vt:lpstr>
      <vt:lpstr>Презентация PowerPoint</vt:lpstr>
      <vt:lpstr>35.02.16 Эксплуатация и ремонт сельскохозяйственной техники и оборудования может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СЕЙЧАС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Lenovo</dc:creator>
  <cp:lastModifiedBy>Татьяна</cp:lastModifiedBy>
  <cp:revision>50</cp:revision>
  <dcterms:created xsi:type="dcterms:W3CDTF">2021-03-24T02:27:09Z</dcterms:created>
  <dcterms:modified xsi:type="dcterms:W3CDTF">2024-02-27T08:01:04Z</dcterms:modified>
</cp:coreProperties>
</file>